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72" r:id="rId11"/>
    <p:sldId id="260" r:id="rId12"/>
    <p:sldId id="349" r:id="rId13"/>
    <p:sldId id="350" r:id="rId14"/>
    <p:sldId id="351" r:id="rId15"/>
    <p:sldId id="352" r:id="rId16"/>
    <p:sldId id="353" r:id="rId17"/>
    <p:sldId id="261" r:id="rId18"/>
    <p:sldId id="310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11" r:id="rId31"/>
    <p:sldId id="366" r:id="rId32"/>
    <p:sldId id="365" r:id="rId33"/>
    <p:sldId id="262" r:id="rId34"/>
    <p:sldId id="273" r:id="rId35"/>
    <p:sldId id="263" r:id="rId36"/>
    <p:sldId id="264" r:id="rId37"/>
    <p:sldId id="320" r:id="rId38"/>
    <p:sldId id="321" r:id="rId39"/>
    <p:sldId id="329" r:id="rId40"/>
    <p:sldId id="367" r:id="rId41"/>
    <p:sldId id="328" r:id="rId42"/>
    <p:sldId id="323" r:id="rId43"/>
    <p:sldId id="294" r:id="rId44"/>
    <p:sldId id="330" r:id="rId45"/>
    <p:sldId id="331" r:id="rId46"/>
    <p:sldId id="312" r:id="rId47"/>
    <p:sldId id="313" r:id="rId48"/>
    <p:sldId id="314" r:id="rId49"/>
    <p:sldId id="315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266" r:id="rId62"/>
    <p:sldId id="267" r:id="rId63"/>
    <p:sldId id="26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5320" autoAdjust="0"/>
  </p:normalViewPr>
  <p:slideViewPr>
    <p:cSldViewPr>
      <p:cViewPr varScale="1">
        <p:scale>
          <a:sx n="88" d="100"/>
          <a:sy n="88" d="100"/>
        </p:scale>
        <p:origin x="114" y="456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08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970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시스템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 대한 수익률을 설정함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펀드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펀드 상품별 위험도에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r>
                        <a:rPr lang="ko-KR" altLang="en-US" sz="1400" dirty="0">
                          <a:latin typeface="고딕"/>
                        </a:rPr>
                        <a:t>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</a:t>
                      </a:r>
                      <a:r>
                        <a:rPr lang="en-US" altLang="ko-KR" sz="1400" dirty="0">
                          <a:latin typeface="고딕"/>
                        </a:rPr>
                        <a:t>ISA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ko-KR" altLang="en-US" sz="1400" dirty="0">
                          <a:latin typeface="고딕"/>
                        </a:rPr>
                        <a:t> 종류에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관리자페이지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 접속 시 등록된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로만 접속할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로그인시</a:t>
                      </a:r>
                      <a:r>
                        <a:rPr lang="ko-KR" altLang="en-US" sz="1400" dirty="0"/>
                        <a:t> 권한에 따라 표시되는 메뉴가 </a:t>
                      </a:r>
                      <a:r>
                        <a:rPr lang="ko-KR" altLang="en-US" sz="1400" dirty="0" err="1"/>
                        <a:t>달라야함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상담원은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상담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문의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조회만 가능해야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관리자는 펀드</a:t>
                      </a:r>
                      <a:r>
                        <a:rPr lang="en-US" altLang="ko-KR" sz="1400" dirty="0"/>
                        <a:t>, ISA, DB </a:t>
                      </a:r>
                      <a:r>
                        <a:rPr lang="ko-KR" altLang="en-US" sz="1400" dirty="0"/>
                        <a:t>조회 서버 실행 여부를 </a:t>
                      </a:r>
                      <a:r>
                        <a:rPr lang="ko-KR" altLang="en-US" sz="1400" dirty="0" err="1"/>
                        <a:t>모니터릴</a:t>
                      </a:r>
                      <a:r>
                        <a:rPr lang="ko-KR" altLang="en-US" sz="1400" dirty="0"/>
                        <a:t> 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OFF</a:t>
                      </a:r>
                      <a:r>
                        <a:rPr lang="ko-KR" altLang="en-US" sz="1400" dirty="0" err="1"/>
                        <a:t>된경우</a:t>
                      </a:r>
                      <a:r>
                        <a:rPr lang="ko-KR" altLang="en-US" sz="1400" dirty="0"/>
                        <a:t> 관리자 페이지에서 실행할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시스템 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</a:t>
                      </a:r>
                      <a:r>
                        <a:rPr lang="ko-KR" altLang="en-US" sz="1400" dirty="0"/>
                        <a:t>분까지 시스템 점검시간으로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사용자는 은행 서비스를 이용하지 못함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  <a:r>
                        <a:rPr lang="ko-KR" altLang="en-US" sz="1400" dirty="0"/>
                        <a:t>가 화면에 존재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상품별 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접속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거래일시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추천상품이 표시 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비회원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비회원은 상품설명 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고객센터만 접근 가능하며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이외 페이지 접속 시 로그인 화면으로 이동함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투자성향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분석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설문 문항을 사용자가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 문항별 점수를 매겨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투자자의 성향을 분석하며 해당 성향은 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상품에서 사용해야함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08529"/>
              </p:ext>
            </p:extLst>
          </p:nvPr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검색메뉴 클릭 시 검색 페이지로 이동되며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메뉴검색 또는 금융상품 검색이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종합 보고서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해당 사용자의 전년도 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년치에 대한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·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적금 및 대출 잔액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예금이나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대출의 이자 수취액과 </a:t>
                      </a:r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납부액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펀드 납입액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각종 수수료와 세액 등이 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표시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알림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설정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또는 사용자 중요 정보 변경 시 해당 이력을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사용자에게 메일을 </a:t>
                      </a:r>
                      <a:r>
                        <a:rPr lang="ko-KR" altLang="en-US" sz="1400" dirty="0" err="1">
                          <a:latin typeface="고딕"/>
                        </a:rPr>
                        <a:t>보내줘야함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실시간상담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상담 시 로그인 되어있는 상담원을 분배하여 </a:t>
                      </a:r>
                      <a:r>
                        <a:rPr lang="ko-KR" altLang="en-US" sz="1400" dirty="0" err="1"/>
                        <a:t>배정해줘야함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116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7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대출에 대한 상품을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판매중지 할 수 있어야함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의 경우 상품에 대한 구성을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사용자를 선택하여 사용자 정보 이력조회가 가능해야 하며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계정을 거래제한 리스트에 등록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삭제가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등록된 사용자는 이체가 제한되어야 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메뉴관리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관리자가 메뉴를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승인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상품 가입시 관리자 판단 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승인이 필요한 경우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가입여부 승인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반려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이력관리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에 대한 상품별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등락률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누적금액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등을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32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멤버쉽</a:t>
                      </a:r>
                      <a:r>
                        <a:rPr lang="ko-KR" altLang="en-US" sz="1400" dirty="0">
                          <a:latin typeface="고딕"/>
                        </a:rPr>
                        <a:t> 등급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VIP</a:t>
                      </a:r>
                      <a:r>
                        <a:rPr lang="ko-KR" altLang="en-US" sz="1400" dirty="0"/>
                        <a:t>등급을 제외한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등급조건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쌓아야 하는 포인트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대해 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 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 할 수 있어야함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답변등록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블라인드처리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종류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예적금</a:t>
                      </a:r>
                      <a:r>
                        <a:rPr lang="ko-KR" altLang="en-US" sz="1400" dirty="0"/>
                        <a:t>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대한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수익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가입자수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수익금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평균 수익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이자 지급액 등을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년 단위로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정산이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6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499"/>
          <a:ext cx="11511144" cy="4211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내용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간편비밀번호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직업군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우편번호를 입력해서 </a:t>
                      </a:r>
                      <a:r>
                        <a:rPr lang="ko-KR" altLang="en-US" sz="1400" dirty="0" err="1"/>
                        <a:t>회원가입함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영문자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숫자만 입력 가능하며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자리 </a:t>
                      </a:r>
                      <a:r>
                        <a:rPr lang="en-US" altLang="ko-KR" sz="1400" dirty="0"/>
                        <a:t>~ 15</a:t>
                      </a:r>
                      <a:r>
                        <a:rPr lang="ko-KR" altLang="en-US" sz="1400" dirty="0"/>
                        <a:t>자리만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영문자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>
                          <a:latin typeface="고딕"/>
                        </a:rPr>
                        <a:t>숫자 </a:t>
                      </a:r>
                      <a:r>
                        <a:rPr lang="en-US" altLang="ko-KR" sz="1400" dirty="0">
                          <a:latin typeface="고딕"/>
                        </a:rPr>
                        <a:t>+( !@#$%^&amp;*()-_ )</a:t>
                      </a:r>
                      <a:r>
                        <a:rPr lang="ko-KR" altLang="en-US" sz="1400" dirty="0">
                          <a:latin typeface="고딕"/>
                        </a:rPr>
                        <a:t>특수문자가 모두 포함된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길이가 </a:t>
                      </a:r>
                      <a:r>
                        <a:rPr lang="en-US" altLang="ko-KR" sz="1400" dirty="0">
                          <a:latin typeface="고딕"/>
                        </a:rPr>
                        <a:t>6 ~ 15</a:t>
                      </a:r>
                      <a:r>
                        <a:rPr lang="ko-KR" altLang="en-US" sz="1400" dirty="0">
                          <a:latin typeface="고딕"/>
                        </a:rPr>
                        <a:t>자리만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숫자가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연속되지 않거나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자리 이상 포함되지 않은 경우에만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 등록이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계좌생성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가입 완료 시 자동으로 계좌 생성되어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인증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등록 시 이메일 인증 후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 인증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핸드폰으로 실명 인증 후 가입이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존재하는 경우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를 확인하여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입력한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와 동일한 경우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시 로그인 시간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접속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ko-KR" altLang="en-US" sz="1400" dirty="0" err="1">
                          <a:latin typeface="고딕"/>
                        </a:rPr>
                        <a:t>남아야함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계정 잠금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 이상 틀릴 경우 해당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는 비활성화 되며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인증 후</a:t>
                      </a:r>
                      <a:r>
                        <a:rPr lang="en-US" altLang="ko-KR" sz="1400" dirty="0">
                          <a:latin typeface="고딕"/>
                        </a:rPr>
                        <a:t> PW </a:t>
                      </a:r>
                      <a:r>
                        <a:rPr lang="ko-KR" altLang="en-US" sz="1400" dirty="0">
                          <a:latin typeface="고딕"/>
                        </a:rPr>
                        <a:t>재설정할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 비밀번호 입력하여 일치하는 경우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를 찾을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 입력 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아이디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계좌비밀번호가 일치하는 경우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를 재설정 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3946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0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PW, </a:t>
                      </a:r>
                      <a:r>
                        <a:rPr lang="ko-KR" altLang="en-US" sz="1400" dirty="0">
                          <a:latin typeface="고딕"/>
                        </a:rPr>
                        <a:t>임시비밀번호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주소를 수정할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수정 시 </a:t>
                      </a:r>
                      <a:r>
                        <a:rPr lang="en-US" altLang="ko-KR" sz="1400" dirty="0">
                          <a:latin typeface="고딕"/>
                        </a:rPr>
                        <a:t>PW </a:t>
                      </a:r>
                      <a:r>
                        <a:rPr lang="ko-KR" altLang="en-US" sz="1400" dirty="0">
                          <a:latin typeface="고딕"/>
                        </a:rPr>
                        <a:t>검증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 수정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 핸드폰 인증 후 변경할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보유한 계좌를 모두 해지한 후 예치금이 </a:t>
                      </a:r>
                      <a:r>
                        <a:rPr lang="en-US" altLang="ko-KR" sz="1400" dirty="0">
                          <a:latin typeface="고딕"/>
                        </a:rPr>
                        <a:t>0</a:t>
                      </a:r>
                      <a:r>
                        <a:rPr lang="ko-KR" altLang="en-US" sz="1400" dirty="0">
                          <a:latin typeface="고딕"/>
                        </a:rPr>
                        <a:t>원인 경우에만 탈퇴가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Email</a:t>
                      </a:r>
                      <a:r>
                        <a:rPr lang="ko-KR" altLang="en-US" sz="1400" dirty="0">
                          <a:latin typeface="고딕"/>
                        </a:rPr>
                        <a:t>인증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인증번호 후 탈퇴를 진행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미 가입 고객의 경우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가입이 되어있어야 탈퇴가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금융거래제한시 고객센터 문의를 통해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해지신청할</a:t>
                      </a:r>
                      <a:r>
                        <a:rPr lang="ko-KR" altLang="en-US" sz="1400" dirty="0">
                          <a:latin typeface="고딕"/>
                        </a:rPr>
                        <a:t>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7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2483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 가입 시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가입여부를 체크하여 가입 할 수 있으며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가입 하지 않은 경우 추후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신청메뉴에서 본인 인증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설정된 조건에 따라 등급이 결정되어 등급별 </a:t>
                      </a:r>
                      <a:r>
                        <a:rPr lang="ko-KR" altLang="en-US" sz="1400" dirty="0" err="1">
                          <a:latin typeface="고딕"/>
                        </a:rPr>
                        <a:t>해택</a:t>
                      </a:r>
                      <a:r>
                        <a:rPr lang="ko-KR" altLang="en-US" sz="1400" dirty="0">
                          <a:latin typeface="고딕"/>
                        </a:rPr>
                        <a:t> 제공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예금 적금에 대해 이자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 err="1">
                          <a:latin typeface="고딕"/>
                        </a:rPr>
                        <a:t>해택을</a:t>
                      </a:r>
                      <a:r>
                        <a:rPr lang="ko-KR" altLang="en-US" sz="1400" dirty="0">
                          <a:latin typeface="고딕"/>
                        </a:rPr>
                        <a:t> 줌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W, F, C, A, VIP</a:t>
                      </a:r>
                      <a:r>
                        <a:rPr lang="ko-KR" altLang="en-US" sz="1400" dirty="0">
                          <a:latin typeface="고딕"/>
                        </a:rPr>
                        <a:t>로 나뉘며 </a:t>
                      </a:r>
                      <a:r>
                        <a:rPr lang="en-US" altLang="ko-KR" sz="1400" dirty="0">
                          <a:latin typeface="고딕"/>
                        </a:rPr>
                        <a:t>W 0%, F 0.1%, C 0.15%, A 0.2%, VIP 0.3% </a:t>
                      </a:r>
                      <a:r>
                        <a:rPr lang="ko-KR" altLang="en-US" sz="1400" dirty="0">
                          <a:latin typeface="고딕"/>
                        </a:rPr>
                        <a:t>추가 이자를 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적립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월별 계좌 예치금</a:t>
                      </a:r>
                      <a:r>
                        <a:rPr lang="en-US" altLang="ko-KR" sz="1400" dirty="0">
                          <a:latin typeface="고딕"/>
                        </a:rPr>
                        <a:t>(10</a:t>
                      </a:r>
                      <a:r>
                        <a:rPr lang="ko-KR" altLang="en-US" sz="1400" dirty="0">
                          <a:latin typeface="고딕"/>
                        </a:rPr>
                        <a:t>만원당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), </a:t>
                      </a:r>
                      <a:r>
                        <a:rPr lang="ko-KR" altLang="en-US" sz="1400" dirty="0">
                          <a:latin typeface="고딕"/>
                        </a:rPr>
                        <a:t>거래내역 횟수당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일당 </a:t>
                      </a:r>
                      <a:r>
                        <a:rPr lang="en-US" altLang="ko-KR" sz="1400" dirty="0">
                          <a:latin typeface="고딕"/>
                        </a:rPr>
                        <a:t>10</a:t>
                      </a:r>
                      <a:r>
                        <a:rPr lang="ko-KR" altLang="en-US" sz="1400" dirty="0">
                          <a:latin typeface="고딕"/>
                        </a:rPr>
                        <a:t>회 적립제한</a:t>
                      </a:r>
                      <a:r>
                        <a:rPr lang="en-US" altLang="ko-KR" sz="1400" dirty="0">
                          <a:latin typeface="고딕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가입 시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포인트 적립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소멸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포인트는 적립일 기점으로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 뒤 소멸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일반적으로 탈퇴는 불가능하며 사용자 계정탈퇴 시에만 </a:t>
                      </a:r>
                      <a:r>
                        <a:rPr lang="ko-KR" altLang="en-US" sz="1400" dirty="0" err="1">
                          <a:latin typeface="고딕"/>
                        </a:rPr>
                        <a:t>탈퇴됨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301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92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계좌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활성화된 모든 종류의 계좌를 조회할 수 </a:t>
                      </a:r>
                      <a:r>
                        <a:rPr lang="ko-KR" altLang="en-US" sz="1400" dirty="0" err="1"/>
                        <a:t>있어야하며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조회 결과를 다운로드 받을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</a:t>
                      </a:r>
                      <a:r>
                        <a:rPr lang="ko-KR" altLang="en-US" sz="1400" dirty="0" err="1"/>
                        <a:t>선택시</a:t>
                      </a:r>
                      <a:r>
                        <a:rPr lang="ko-KR" altLang="en-US" sz="1400" dirty="0"/>
                        <a:t> 해당 계좌의 이체이력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정보를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76611019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각 상품 가입 시 계좌가 발급되며 계좌의 종류는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64504829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별칭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계좌는 사용자가 별칭을 지정할 수 있음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오류 시 해당 계좌는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 처리되어 송금할 수 없게 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비밀번호를 설정하여 활성화함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인증 및 핸드폰 인증 후 해지 입금계좌 입력하여 해당계좌로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잔액 모두 이체 되며 이후 해지처리됨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2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42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이체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없으면 입력 안함</a:t>
                      </a:r>
                      <a:r>
                        <a:rPr lang="en-US" altLang="ko-KR" sz="1400" dirty="0"/>
                        <a:t>),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메모를 입력하여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이체를 진행하며 상대 계좌가 유효하고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이체액이 계좌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ko-KR" altLang="en-US" sz="1400" dirty="0"/>
                        <a:t>보다 크지 않을 경우에만 이체가 </a:t>
                      </a:r>
                      <a:r>
                        <a:rPr lang="ko-KR" altLang="en-US" sz="1400" dirty="0" err="1"/>
                        <a:t>완료되어야함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이체한도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 </a:t>
                      </a:r>
                      <a:r>
                        <a:rPr lang="ko-KR" altLang="en-US" sz="1400" dirty="0"/>
                        <a:t>등록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이체이력 등에 따라 일일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일회 이체 한도가 정해지며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조건을 만족하였을 경우 설정된 이체 한도내에서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다른 명의 계좌로 이체가 가능함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 이력이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개월간 없을 시 이체한도가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만원으로 제한됨 본인인증 후 해제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타인 명의 계좌로 이체 비밀번호를 입력하여 송금할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100</a:t>
                      </a:r>
                      <a:r>
                        <a:rPr lang="ko-KR" altLang="en-US" sz="1400" dirty="0">
                          <a:latin typeface="고딕"/>
                        </a:rPr>
                        <a:t>만원 이상 송금하는 경우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를 사용해야 송금이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 비활성화상태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10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계좌는 이체가 제한됨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최장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이내 예정일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시간 설정 후 해당 예약 시간에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이체주기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이체시작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 후 이체 시작일로부터 주기에 맞춰서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8632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4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08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구분되어 있으며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상품별 상품설명 </a:t>
                      </a:r>
                      <a:r>
                        <a:rPr lang="ko-KR" altLang="en-US" sz="1400" dirty="0" err="1"/>
                        <a:t>존재해야함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약관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상품은 이용 약관이 존재하며 약관에 동의한 경우만 가입할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550074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한달간 신규 가입이 가장 많은 </a:t>
                      </a:r>
                      <a:r>
                        <a:rPr lang="en-US" altLang="ko-KR" sz="1400" dirty="0">
                          <a:latin typeface="고딕"/>
                        </a:rPr>
                        <a:t>Top5 </a:t>
                      </a:r>
                      <a:r>
                        <a:rPr lang="ko-KR" altLang="en-US" sz="1400" dirty="0">
                          <a:latin typeface="고딕"/>
                        </a:rPr>
                        <a:t>상품에 대해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등록 </a:t>
                      </a:r>
                      <a:r>
                        <a:rPr lang="ko-KR" altLang="en-US" sz="1400" dirty="0" err="1">
                          <a:latin typeface="고딕"/>
                        </a:rPr>
                        <a:t>된지</a:t>
                      </a:r>
                      <a:r>
                        <a:rPr lang="ko-KR" altLang="en-US" sz="1400" dirty="0">
                          <a:latin typeface="고딕"/>
                        </a:rPr>
                        <a:t> 한달이 안되거나 최근 추가된</a:t>
                      </a:r>
                      <a:r>
                        <a:rPr lang="en-US" altLang="ko-KR" sz="1400" dirty="0">
                          <a:latin typeface="고딕"/>
                        </a:rPr>
                        <a:t>(5</a:t>
                      </a:r>
                      <a:r>
                        <a:rPr lang="ko-KR" altLang="en-US" sz="1400" dirty="0">
                          <a:latin typeface="고딕"/>
                        </a:rPr>
                        <a:t>개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안에 드는 상품에 대해 신규상품으로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07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049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예금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정기예금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보통예금은 입출금이 자유롭고 예치기간 제약이 없으나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최초 가입시 입금이후 추가 입금을 할 수 없으며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만기가 </a:t>
                      </a:r>
                      <a:r>
                        <a:rPr lang="ko-KR" altLang="en-US" sz="1400" dirty="0" err="1">
                          <a:latin typeface="고딕"/>
                        </a:rPr>
                        <a:t>정해져있어야함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 예금은 사용용도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수수료 우대항목 체크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가입시 심사 후 승인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반려함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 err="1">
                          <a:latin typeface="고딕"/>
                        </a:rPr>
                        <a:t>신청안함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시 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* </a:t>
                      </a:r>
                      <a:r>
                        <a:rPr lang="ko-KR" altLang="en-US" sz="1400" dirty="0">
                          <a:latin typeface="고딕"/>
                        </a:rPr>
                        <a:t>예치금  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0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7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자유적금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정기적금은 의무 납부액을 입금하며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만기까지 </a:t>
                      </a:r>
                      <a:r>
                        <a:rPr lang="ko-KR" altLang="en-US" sz="1400" dirty="0" err="1">
                          <a:latin typeface="고딕"/>
                        </a:rPr>
                        <a:t>납부회차에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½ </a:t>
                      </a:r>
                      <a:r>
                        <a:rPr lang="ko-KR" altLang="en-US" sz="1400" dirty="0">
                          <a:latin typeface="고딕"/>
                        </a:rPr>
                        <a:t>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납부되지 </a:t>
                      </a:r>
                      <a:r>
                        <a:rPr lang="ko-KR" altLang="en-US" sz="1400" dirty="0" err="1">
                          <a:latin typeface="고딕"/>
                        </a:rPr>
                        <a:t>않은경우</a:t>
                      </a:r>
                      <a:r>
                        <a:rPr lang="ko-KR" altLang="en-US" sz="1400" dirty="0">
                          <a:latin typeface="고딕"/>
                        </a:rPr>
                        <a:t>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해지처리함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자유적금은 의무납부액은 존재 </a:t>
                      </a:r>
                      <a:r>
                        <a:rPr lang="ko-KR" altLang="en-US" sz="1400" dirty="0" err="1">
                          <a:latin typeface="고딕"/>
                        </a:rPr>
                        <a:t>하지않음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적금종류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계좌번호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 이체금액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지정일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자동 해지여부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035582007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최대 납입금액이 존재하며 해당 납입금액 이상은 입금하지 못함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847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펀드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이용 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23:30</a:t>
                      </a:r>
                      <a:r>
                        <a:rPr lang="ko-KR" altLang="en-US" sz="1400" dirty="0">
                          <a:latin typeface="고딕"/>
                        </a:rPr>
                        <a:t>분까지 이체가 가능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위험도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투자 비중에 따라 위험도가 결정됨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최소 가입금액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최소 가입금 출금 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하한 수익률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수익률 통보매체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월말 수익률 알림 발송 여부 선택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금액 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고딕"/>
                        </a:rPr>
                        <a:t>시작일</a:t>
                      </a:r>
                      <a:r>
                        <a:rPr lang="en-US" altLang="ko-KR" sz="1400">
                          <a:latin typeface="고딕"/>
                        </a:rPr>
                        <a:t>, </a:t>
                      </a:r>
                      <a:r>
                        <a:rPr lang="ko-KR" altLang="en-US" sz="1400">
                          <a:latin typeface="고딕"/>
                        </a:rPr>
                        <a:t>지정일 선택 후 </a:t>
                      </a:r>
                      <a:r>
                        <a:rPr lang="en-US" altLang="ko-KR" sz="1400">
                          <a:latin typeface="고딕"/>
                        </a:rPr>
                        <a:t>Otp </a:t>
                      </a:r>
                      <a:r>
                        <a:rPr lang="ko-KR" altLang="en-US" sz="1400">
                          <a:latin typeface="고딕"/>
                        </a:rPr>
                        <a:t>및 이메일 인증 후 상품 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5442864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 </a:t>
                      </a:r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이전 하루 뒤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이후 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8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신용등급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신용등급은 </a:t>
                      </a:r>
                      <a:r>
                        <a:rPr lang="en-US" altLang="ko-KR" sz="1400" dirty="0"/>
                        <a:t>9 ~ 1 </a:t>
                      </a:r>
                      <a:r>
                        <a:rPr lang="ko-KR" altLang="en-US" sz="1400" dirty="0"/>
                        <a:t>까지 모두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단계가 존재하며 가입시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에서 시작됨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신용등급은 대출에서만 적용되며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등급이 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모든 서비스 이용이 제한되며 대출상환만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변동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지정일</a:t>
                      </a:r>
                      <a:r>
                        <a:rPr lang="en-US" altLang="ko-KR" sz="1400" dirty="0">
                          <a:latin typeface="고딕"/>
                        </a:rPr>
                        <a:t>+3</a:t>
                      </a:r>
                      <a:r>
                        <a:rPr lang="ko-KR" altLang="en-US" sz="1400" dirty="0">
                          <a:latin typeface="고딕"/>
                        </a:rPr>
                        <a:t>일내 에 갚지 못하는 경우 등급이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</a:t>
                      </a:r>
                      <a:r>
                        <a:rPr lang="ko-KR" altLang="en-US" sz="1400" dirty="0" err="1">
                          <a:latin typeface="고딕"/>
                        </a:rPr>
                        <a:t>내려감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연속 상환 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대출금 모두 상환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혜택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대출 시 신용 등급에 따른 이자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한도가 변동됨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1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35085"/>
              </p:ext>
            </p:extLst>
          </p:nvPr>
        </p:nvGraphicFramePr>
        <p:xfrm>
          <a:off x="338739" y="1697500"/>
          <a:ext cx="11511143" cy="402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대출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주택자금대출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 담보 대출이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상환 방식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만기일시상환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원리금 균등분할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원금 균등 분할 상환이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지급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담보선택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대출 상환기간 선택</a:t>
                      </a:r>
                      <a:r>
                        <a:rPr lang="en-US" altLang="ko-KR" sz="1400" dirty="0">
                          <a:latin typeface="고딕"/>
                        </a:rPr>
                        <a:t>(10, 15, 20, 30)</a:t>
                      </a: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상환방식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금리 우대항목체크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연 소득의 </a:t>
                      </a:r>
                      <a:r>
                        <a:rPr lang="en-US" altLang="ko-KR" sz="1400" dirty="0">
                          <a:latin typeface="고딕"/>
                        </a:rPr>
                        <a:t>70%~100% </a:t>
                      </a:r>
                      <a:r>
                        <a:rPr lang="ko-KR" altLang="en-US" sz="1400" dirty="0">
                          <a:latin typeface="고딕"/>
                        </a:rPr>
                        <a:t>이내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최대 대출금액 또는 금리가 차등 적용됨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8497113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담보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해지 예상금액의 </a:t>
                      </a:r>
                      <a:r>
                        <a:rPr lang="en-US" altLang="ko-KR" sz="1400" dirty="0">
                          <a:latin typeface="고딕"/>
                        </a:rPr>
                        <a:t>95</a:t>
                      </a:r>
                      <a:r>
                        <a:rPr lang="ko-KR" altLang="en-US" sz="1400" dirty="0">
                          <a:latin typeface="고딕"/>
                        </a:rPr>
                        <a:t>프로 이내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가능한 상품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주택가격의 최대 </a:t>
                      </a:r>
                      <a:r>
                        <a:rPr lang="en-US" altLang="ko-KR" sz="1400" dirty="0">
                          <a:latin typeface="고딕"/>
                        </a:rPr>
                        <a:t>70% </a:t>
                      </a:r>
                      <a:r>
                        <a:rPr lang="ko-KR" altLang="en-US" sz="1400" dirty="0">
                          <a:latin typeface="고딕"/>
                        </a:rPr>
                        <a:t>까지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 등급에 따라 최대 대출금액 또는 금리가 차등 적용됨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236153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34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이용시간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17:00</a:t>
                      </a:r>
                      <a:r>
                        <a:rPr lang="ko-KR" altLang="en-US" sz="1400" dirty="0">
                          <a:latin typeface="고딕"/>
                        </a:rPr>
                        <a:t>시 사이에만 입금 및 해지가 가능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이력이 없을 경우 테스트를 진행하며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이력에 따른 상품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사용자에게 전달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가입유형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 확인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해지입금계좌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정보 수령여부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수령 매체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우편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문자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선택 후 약관 입력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 기준으로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선택하여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변경할 수 있으며 익일부터 해당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포토폴리오로</a:t>
                      </a:r>
                      <a:r>
                        <a:rPr lang="ko-KR" altLang="en-US" sz="1400" dirty="0">
                          <a:latin typeface="고딕"/>
                        </a:rPr>
                        <a:t> 운영됨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변경은 </a:t>
                      </a:r>
                      <a:r>
                        <a:rPr lang="en-US" altLang="ko-KR" sz="1400" dirty="0">
                          <a:latin typeface="고딕"/>
                        </a:rPr>
                        <a:t>00:10 ~ 24:00 </a:t>
                      </a:r>
                      <a:r>
                        <a:rPr lang="ko-KR" altLang="en-US" sz="1400" dirty="0">
                          <a:latin typeface="고딕"/>
                        </a:rPr>
                        <a:t>사이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464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7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33181"/>
              </p:ext>
            </p:extLst>
          </p:nvPr>
        </p:nvGraphicFramePr>
        <p:xfrm>
          <a:off x="338739" y="1697500"/>
          <a:ext cx="11511143" cy="3358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세션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 이후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분간 이용하지 않을 경우 자동 로그아웃 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분이 남았을 경우 알림 창을 </a:t>
                      </a:r>
                      <a:r>
                        <a:rPr lang="ko-KR" altLang="en-US" sz="1400" dirty="0" err="1"/>
                        <a:t>표시해야함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변경 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로그인한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와 현재 접속된 사용자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다를 경우 로그아웃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년간 이체 이력이 존재하지 않을 경우 계좌보호를 위해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휴면계좌로 전환되며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본인인증 휴면해제가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간편비밀번호 수정이 가능하며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삭제가 가능함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 시 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시리얼 번호를  발급받아</a:t>
                      </a:r>
                      <a:endParaRPr lang="en-US" altLang="ko-KR" sz="140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장치 </a:t>
                      </a:r>
                      <a:r>
                        <a:rPr lang="ko-KR" altLang="en-US" sz="1400" dirty="0">
                          <a:latin typeface="고딕"/>
                        </a:rPr>
                        <a:t>등록이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5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장치는 폐기되어 사용이 제한되며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재발급 후 사용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9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92784"/>
              </p:ext>
            </p:extLst>
          </p:nvPr>
        </p:nvGraphicFramePr>
        <p:xfrm>
          <a:off x="338739" y="1697500"/>
          <a:ext cx="11511143" cy="2660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중요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 비밀번호 변경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회원정보 수정이 발생할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해당 이력을 남겨서 사용자가 확인할 수 있도록 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년내 로그인 이력을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사용시 이메일 인증 하여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로그인 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발급된 </a:t>
                      </a:r>
                      <a:r>
                        <a:rPr lang="en-US" altLang="ko-KR" sz="1400" dirty="0">
                          <a:latin typeface="고딕"/>
                        </a:rPr>
                        <a:t>30</a:t>
                      </a:r>
                      <a:r>
                        <a:rPr lang="ko-KR" altLang="en-US" sz="1400" dirty="0">
                          <a:latin typeface="고딕"/>
                        </a:rPr>
                        <a:t>초간 유지 되는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키를 사용함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25893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8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13124"/>
              </p:ext>
            </p:extLst>
          </p:nvPr>
        </p:nvGraphicFramePr>
        <p:xfrm>
          <a:off x="338738" y="1697500"/>
          <a:ext cx="11511145" cy="3435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로그인 여부 상관없이</a:t>
                      </a:r>
                      <a:r>
                        <a:rPr lang="ko-KR" altLang="en-US" sz="1400" dirty="0"/>
                        <a:t> 공지사항을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Q&amp;A </a:t>
                      </a:r>
                      <a:r>
                        <a:rPr lang="ko-KR" altLang="en-US" sz="1400" dirty="0">
                          <a:latin typeface="고딕"/>
                        </a:rPr>
                        <a:t>등록할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여부 상관없이 </a:t>
                      </a:r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r>
                        <a:rPr lang="ko-KR" altLang="en-US" sz="1400" dirty="0">
                          <a:latin typeface="고딕"/>
                        </a:rPr>
                        <a:t>를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708965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비과세를 제외한 모든 상품은 이자 소득에 대해 </a:t>
                      </a:r>
                      <a:r>
                        <a:rPr lang="en-US" altLang="ko-KR" sz="1400" dirty="0">
                          <a:latin typeface="고딕"/>
                        </a:rPr>
                        <a:t>14%</a:t>
                      </a:r>
                      <a:r>
                        <a:rPr lang="ko-KR" altLang="en-US" sz="1400" dirty="0">
                          <a:latin typeface="고딕"/>
                        </a:rPr>
                        <a:t> 이자소득세와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소득세의 </a:t>
                      </a:r>
                      <a:r>
                        <a:rPr lang="en-US" altLang="ko-KR" sz="1400" dirty="0">
                          <a:latin typeface="고딕"/>
                        </a:rPr>
                        <a:t>10%</a:t>
                      </a:r>
                      <a:r>
                        <a:rPr lang="ko-KR" altLang="en-US" sz="1400" dirty="0">
                          <a:latin typeface="고딕"/>
                        </a:rPr>
                        <a:t>인 </a:t>
                      </a:r>
                      <a:r>
                        <a:rPr lang="en-US" altLang="ko-KR" sz="1400" dirty="0">
                          <a:latin typeface="고딕"/>
                        </a:rPr>
                        <a:t>1.4%</a:t>
                      </a:r>
                      <a:r>
                        <a:rPr lang="ko-KR" altLang="en-US" sz="1400" dirty="0">
                          <a:latin typeface="고딕"/>
                        </a:rPr>
                        <a:t>를 합쳐 총 </a:t>
                      </a:r>
                      <a:r>
                        <a:rPr lang="en-US" altLang="ko-KR" sz="1400" dirty="0">
                          <a:latin typeface="고딕"/>
                        </a:rPr>
                        <a:t>15.4%</a:t>
                      </a:r>
                      <a:r>
                        <a:rPr lang="ko-KR" altLang="en-US" sz="1400" dirty="0">
                          <a:latin typeface="고딕"/>
                        </a:rPr>
                        <a:t>를 공제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이자를 지급하며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 상품의 경우 </a:t>
                      </a:r>
                      <a:r>
                        <a:rPr lang="en-US" altLang="ko-KR" sz="1400" dirty="0">
                          <a:latin typeface="고딕"/>
                        </a:rPr>
                        <a:t>1.4</a:t>
                      </a:r>
                      <a:r>
                        <a:rPr lang="ko-KR" altLang="en-US" sz="1400" dirty="0">
                          <a:latin typeface="고딕"/>
                        </a:rPr>
                        <a:t>프로만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지급한다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1592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2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983"/>
              </p:ext>
            </p:extLst>
          </p:nvPr>
        </p:nvGraphicFramePr>
        <p:xfrm>
          <a:off x="914400" y="1556792"/>
          <a:ext cx="10726215" cy="336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243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480969651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신용등급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보안관리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노현천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나귀태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문의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9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멤버쉽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관리자페이지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조회서버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3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멤버쉽</a:t>
            </a:r>
            <a:r>
              <a:rPr lang="ko-KR" altLang="en-US" dirty="0">
                <a:solidFill>
                  <a:schemeClr val="tx1"/>
                </a:solidFill>
              </a:rPr>
              <a:t>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2847</Words>
  <Application>Microsoft Office PowerPoint</Application>
  <PresentationFormat>와이드스크린</PresentationFormat>
  <Paragraphs>822</Paragraphs>
  <Slides>63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184</cp:revision>
  <dcterms:created xsi:type="dcterms:W3CDTF">2019-09-08T16:26:07Z</dcterms:created>
  <dcterms:modified xsi:type="dcterms:W3CDTF">2019-09-26T10:53:26Z</dcterms:modified>
</cp:coreProperties>
</file>